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21388388" cy="30275213"/>
  <p:notesSz cx="6858000" cy="9144000"/>
  <p:defaultTextStyle>
    <a:defPPr>
      <a:defRPr lang="en-US"/>
    </a:defPPr>
    <a:lvl1pPr marL="0" algn="l" defTabSz="3038715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1pPr>
    <a:lvl2pPr marL="1519358" algn="l" defTabSz="3038715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2pPr>
    <a:lvl3pPr marL="3038715" algn="l" defTabSz="3038715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3pPr>
    <a:lvl4pPr marL="4558071" algn="l" defTabSz="3038715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4pPr>
    <a:lvl5pPr marL="6077429" algn="l" defTabSz="3038715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5pPr>
    <a:lvl6pPr marL="7596786" algn="l" defTabSz="3038715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6pPr>
    <a:lvl7pPr marL="9116145" algn="l" defTabSz="3038715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7pPr>
    <a:lvl8pPr marL="10635501" algn="l" defTabSz="3038715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8pPr>
    <a:lvl9pPr marL="12154859" algn="l" defTabSz="3038715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5FA"/>
    <a:srgbClr val="CDD2DE"/>
    <a:srgbClr val="E3E9E5"/>
    <a:srgbClr val="EAEAE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5" autoAdjust="0"/>
    <p:restoredTop sz="94701" autoAdjust="0"/>
  </p:normalViewPr>
  <p:slideViewPr>
    <p:cSldViewPr snapToGrid="0" snapToObjects="1" showGuides="1">
      <p:cViewPr>
        <p:scale>
          <a:sx n="66" d="100"/>
          <a:sy n="66" d="100"/>
        </p:scale>
        <p:origin x="224" y="2016"/>
      </p:cViewPr>
      <p:guideLst>
        <p:guide orient="horz" pos="3053"/>
        <p:guide orient="horz" pos="265"/>
        <p:guide orient="horz" pos="18541"/>
        <p:guide orient="horz"/>
        <p:guide pos="131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273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kfletcher:.Trash:N%20Fletcher%20113154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ickfletcher:.Trash:N%20Fletcher%20113154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685618186931722"/>
          <c:y val="0.219652129571116"/>
          <c:w val="0.550085063733034"/>
          <c:h val="0.779978083276642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0.0455774692721129"/>
                  <c:y val="-0.051910634100073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Tables!$A$5:$A$6</c:f>
              <c:strCache>
                <c:ptCount val="2"/>
                <c:pt idx="0">
                  <c:v>BJA Clubs Not Clubmark Accredited</c:v>
                </c:pt>
                <c:pt idx="1">
                  <c:v>BJA Clubmark Accredited Clubs</c:v>
                </c:pt>
              </c:strCache>
            </c:strRef>
          </c:cat>
          <c:val>
            <c:numRef>
              <c:f>Tables!$B$5:$B$6</c:f>
              <c:numCache>
                <c:formatCode>General</c:formatCode>
                <c:ptCount val="2"/>
                <c:pt idx="0">
                  <c:v>789.0</c:v>
                </c:pt>
                <c:pt idx="1">
                  <c:v>119.0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62711471365843"/>
          <c:y val="0.189414172056317"/>
          <c:w val="0.739794694149971"/>
          <c:h val="0.74322168167904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04975714156465"/>
                  <c:y val="-0.12456278703478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 </a:t>
                    </a:r>
                    <a:r>
                      <a:rPr lang="en-US" dirty="0" err="1" smtClean="0"/>
                      <a:t>AccreditedClubs</a:t>
                    </a:r>
                    <a:r>
                      <a:rPr lang="en-US" dirty="0"/>
                      <a:t>, 62, 70%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0670329151684845"/>
                  <c:y val="-0.1588750727157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Accredited </a:t>
                    </a:r>
                    <a:r>
                      <a:rPr lang="en-US" dirty="0"/>
                      <a:t>Clubs, 27, 30%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latin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'Medals won CM vs Non CM Clubs'!$A$2:$A$3</c:f>
              <c:strCache>
                <c:ptCount val="2"/>
                <c:pt idx="0">
                  <c:v>Non Clubmark Clubs</c:v>
                </c:pt>
                <c:pt idx="1">
                  <c:v>Clubmark Clubs</c:v>
                </c:pt>
              </c:strCache>
            </c:strRef>
          </c:cat>
          <c:val>
            <c:numRef>
              <c:f>'Medals won CM vs Non CM Clubs'!$B$2:$B$3</c:f>
              <c:numCache>
                <c:formatCode>General</c:formatCode>
                <c:ptCount val="2"/>
                <c:pt idx="0">
                  <c:v>62.0</c:v>
                </c:pt>
                <c:pt idx="1">
                  <c:v>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8C5BC-9A70-462C-B28D-9600239EAC64}" type="datetimeFigureOut">
              <a:rPr lang="en-US" smtClean="0"/>
              <a:pPr/>
              <a:t>18/08/2013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131B7-05CA-4AEE-9267-6D0ED4DC84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13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18/08/2013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3871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1pPr>
    <a:lvl2pPr marL="1519358" algn="l" defTabSz="303871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2pPr>
    <a:lvl3pPr marL="3038715" algn="l" defTabSz="303871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3pPr>
    <a:lvl4pPr marL="4558071" algn="l" defTabSz="303871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4pPr>
    <a:lvl5pPr marL="6077429" algn="l" defTabSz="303871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5pPr>
    <a:lvl6pPr marL="7596786" algn="l" defTabSz="303871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6pPr>
    <a:lvl7pPr marL="9116145" algn="l" defTabSz="303871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7pPr>
    <a:lvl8pPr marL="10635501" algn="l" defTabSz="303871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8pPr>
    <a:lvl9pPr marL="12154859" algn="l" defTabSz="3038715" rtl="0" eaLnBrk="1" latinLnBrk="0" hangingPunct="1">
      <a:defRPr sz="4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0616" y="5365571"/>
            <a:ext cx="10101856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9463" y="4842926"/>
            <a:ext cx="10093882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445592" y="1051223"/>
            <a:ext cx="2153693" cy="2312690"/>
          </a:xfrm>
          <a:prstGeom prst="rect">
            <a:avLst/>
          </a:prstGeom>
        </p:spPr>
        <p:txBody>
          <a:bodyPr lIns="63307" tIns="31653" rIns="63307" bIns="31653" anchor="ctr"/>
          <a:lstStyle>
            <a:lvl1pPr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18750300" y="1051223"/>
            <a:ext cx="2153693" cy="2312690"/>
          </a:xfrm>
          <a:prstGeom prst="rect">
            <a:avLst/>
          </a:prstGeom>
        </p:spPr>
        <p:txBody>
          <a:bodyPr lIns="63307" tIns="31653" rIns="63307" bIns="31653" anchor="ctr"/>
          <a:lstStyle>
            <a:lvl1pPr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49461" y="13071318"/>
            <a:ext cx="10096349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0846594" y="4842926"/>
            <a:ext cx="10093752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0846594" y="5365571"/>
            <a:ext cx="10093752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0846595" y="13087287"/>
            <a:ext cx="10090978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0842726" y="13648379"/>
            <a:ext cx="10094847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0854419" y="23617471"/>
            <a:ext cx="10085926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edit)  ACKNOWLEDGEMENTS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0846595" y="24192709"/>
            <a:ext cx="10090978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440616" y="13633726"/>
            <a:ext cx="10102728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2890078" y="3554249"/>
            <a:ext cx="15608232" cy="769233"/>
          </a:xfrm>
          <a:prstGeom prst="rect">
            <a:avLst/>
          </a:prstGeom>
        </p:spPr>
        <p:txBody>
          <a:bodyPr lIns="54681" tIns="27341" rIns="54681" bIns="27341">
            <a:normAutofit/>
          </a:bodyPr>
          <a:lstStyle>
            <a:lvl1pPr algn="ctr">
              <a:buFontTx/>
              <a:buNone/>
              <a:defRPr sz="43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4300"/>
            </a:lvl2pPr>
            <a:lvl3pPr>
              <a:buFontTx/>
              <a:buNone/>
              <a:defRPr sz="4300"/>
            </a:lvl3pPr>
            <a:lvl4pPr>
              <a:buFontTx/>
              <a:buNone/>
              <a:defRPr sz="4300"/>
            </a:lvl4pPr>
            <a:lvl5pPr>
              <a:buFontTx/>
              <a:buNone/>
              <a:defRPr sz="43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2890078" y="2235565"/>
            <a:ext cx="15608232" cy="1318684"/>
          </a:xfrm>
          <a:prstGeom prst="rect">
            <a:avLst/>
          </a:prstGeom>
        </p:spPr>
        <p:txBody>
          <a:bodyPr lIns="54681" tIns="27341" rIns="54681" bIns="27341" anchor="t" anchorCtr="1">
            <a:normAutofit/>
          </a:bodyPr>
          <a:lstStyle>
            <a:lvl1pPr algn="ctr">
              <a:buFontTx/>
              <a:buNone/>
              <a:defRPr sz="6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4300"/>
            </a:lvl2pPr>
            <a:lvl3pPr>
              <a:buFontTx/>
              <a:buNone/>
              <a:defRPr sz="4300"/>
            </a:lvl3pPr>
            <a:lvl4pPr>
              <a:buFontTx/>
              <a:buNone/>
              <a:defRPr sz="4300"/>
            </a:lvl4pPr>
            <a:lvl5pPr>
              <a:buFontTx/>
              <a:buNone/>
              <a:defRPr sz="43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80" name="Text Placeholder 76"/>
          <p:cNvSpPr>
            <a:spLocks noGrp="1"/>
          </p:cNvSpPr>
          <p:nvPr>
            <p:ph type="body" sz="quarter" idx="153" hasCustomPrompt="1"/>
          </p:nvPr>
        </p:nvSpPr>
        <p:spPr>
          <a:xfrm>
            <a:off x="2890078" y="348658"/>
            <a:ext cx="15608232" cy="1886907"/>
          </a:xfrm>
          <a:prstGeom prst="rect">
            <a:avLst/>
          </a:prstGeom>
        </p:spPr>
        <p:txBody>
          <a:bodyPr lIns="54681" tIns="27341" rIns="54681" bIns="27341" anchor="t" anchorCtr="1">
            <a:normAutofit/>
          </a:bodyPr>
          <a:lstStyle>
            <a:lvl1pPr algn="ctr">
              <a:buFontTx/>
              <a:buNone/>
              <a:defRPr sz="9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4300"/>
            </a:lvl2pPr>
            <a:lvl3pPr>
              <a:buFontTx/>
              <a:buNone/>
              <a:defRPr sz="4300"/>
            </a:lvl3pPr>
            <a:lvl4pPr>
              <a:buFontTx/>
              <a:buNone/>
              <a:defRPr sz="4300"/>
            </a:lvl4pPr>
            <a:lvl5pPr>
              <a:buFontTx/>
              <a:buNone/>
              <a:defRPr sz="43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21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315200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9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313583" y="213378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8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9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0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313585" y="182833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40616" y="5404020"/>
            <a:ext cx="4900732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237400" indent="-23740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49463" y="4842926"/>
            <a:ext cx="4896865" cy="553829"/>
          </a:xfrm>
          <a:prstGeom prst="rect">
            <a:avLst/>
          </a:prstGeom>
          <a:noFill/>
        </p:spPr>
        <p:txBody>
          <a:bodyPr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ABSTRACT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445592" y="1051223"/>
            <a:ext cx="2153693" cy="2312690"/>
          </a:xfrm>
          <a:prstGeom prst="rect">
            <a:avLst/>
          </a:prstGeom>
        </p:spPr>
        <p:txBody>
          <a:bodyPr lIns="63307" tIns="31653" rIns="63307" bIns="31653" anchor="ctr"/>
          <a:lstStyle>
            <a:lvl1pPr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18789104" y="1121304"/>
            <a:ext cx="2153693" cy="2312690"/>
          </a:xfrm>
          <a:prstGeom prst="rect">
            <a:avLst/>
          </a:prstGeom>
        </p:spPr>
        <p:txBody>
          <a:bodyPr lIns="63307" tIns="31653" rIns="63307" bIns="31653" anchor="ctr"/>
          <a:lstStyle>
            <a:lvl1pPr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439841" y="13602881"/>
            <a:ext cx="4901505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237400" indent="-23740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49461" y="13071318"/>
            <a:ext cx="489763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5646479" y="5396720"/>
            <a:ext cx="10096977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237400" indent="-23740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5646481" y="4842926"/>
            <a:ext cx="1009697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5646481" y="19943639"/>
            <a:ext cx="10096977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237400" indent="-23740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5646481" y="19382548"/>
            <a:ext cx="1009697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6044385" y="4842926"/>
            <a:ext cx="4895959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6044385" y="5404020"/>
            <a:ext cx="4895959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237400" indent="-23740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6041612" y="13126708"/>
            <a:ext cx="4895959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6073011" y="13687799"/>
            <a:ext cx="4860425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237400" indent="-23740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6044385" y="24050024"/>
            <a:ext cx="4895959" cy="553829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(click to add)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6035023" y="24659708"/>
            <a:ext cx="4898411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237400" indent="-237400">
              <a:buNone/>
              <a:defRPr sz="200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Enter your text here</a:t>
            </a:r>
            <a:endParaRPr lang="en-US" dirty="0"/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2890078" y="3554249"/>
            <a:ext cx="15608232" cy="769233"/>
          </a:xfrm>
          <a:prstGeom prst="rect">
            <a:avLst/>
          </a:prstGeom>
        </p:spPr>
        <p:txBody>
          <a:bodyPr lIns="54681" tIns="27341" rIns="54681" bIns="27341">
            <a:normAutofit/>
          </a:bodyPr>
          <a:lstStyle>
            <a:lvl1pPr algn="ctr">
              <a:buFontTx/>
              <a:buNone/>
              <a:defRPr sz="43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4300"/>
            </a:lvl2pPr>
            <a:lvl3pPr>
              <a:buFontTx/>
              <a:buNone/>
              <a:defRPr sz="4300"/>
            </a:lvl3pPr>
            <a:lvl4pPr>
              <a:buFontTx/>
              <a:buNone/>
              <a:defRPr sz="4300"/>
            </a:lvl4pPr>
            <a:lvl5pPr>
              <a:buFontTx/>
              <a:buNone/>
              <a:defRPr sz="43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51" hasCustomPrompt="1"/>
          </p:nvPr>
        </p:nvSpPr>
        <p:spPr>
          <a:xfrm>
            <a:off x="2890078" y="2235565"/>
            <a:ext cx="15608232" cy="1318684"/>
          </a:xfrm>
          <a:prstGeom prst="rect">
            <a:avLst/>
          </a:prstGeom>
        </p:spPr>
        <p:txBody>
          <a:bodyPr lIns="54681" tIns="27341" rIns="54681" bIns="27341" anchor="t" anchorCtr="1">
            <a:normAutofit/>
          </a:bodyPr>
          <a:lstStyle>
            <a:lvl1pPr algn="ctr">
              <a:buFontTx/>
              <a:buNone/>
              <a:defRPr sz="6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4300"/>
            </a:lvl2pPr>
            <a:lvl3pPr>
              <a:buFontTx/>
              <a:buNone/>
              <a:defRPr sz="4300"/>
            </a:lvl3pPr>
            <a:lvl4pPr>
              <a:buFontTx/>
              <a:buNone/>
              <a:defRPr sz="4300"/>
            </a:lvl4pPr>
            <a:lvl5pPr>
              <a:buFontTx/>
              <a:buNone/>
              <a:defRPr sz="43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86" name="Text Placeholder 76"/>
          <p:cNvSpPr>
            <a:spLocks noGrp="1"/>
          </p:cNvSpPr>
          <p:nvPr>
            <p:ph type="body" sz="quarter" idx="178" hasCustomPrompt="1"/>
          </p:nvPr>
        </p:nvSpPr>
        <p:spPr>
          <a:xfrm>
            <a:off x="2890078" y="348658"/>
            <a:ext cx="15608232" cy="1886907"/>
          </a:xfrm>
          <a:prstGeom prst="rect">
            <a:avLst/>
          </a:prstGeom>
        </p:spPr>
        <p:txBody>
          <a:bodyPr lIns="54681" tIns="27341" rIns="54681" bIns="27341" anchor="t" anchorCtr="1">
            <a:normAutofit/>
          </a:bodyPr>
          <a:lstStyle>
            <a:lvl1pPr algn="ctr">
              <a:buFontTx/>
              <a:buNone/>
              <a:defRPr sz="9900">
                <a:solidFill>
                  <a:schemeClr val="bg1"/>
                </a:solidFill>
                <a:latin typeface="+mj-lt"/>
              </a:defRPr>
            </a:lvl1pPr>
            <a:lvl2pPr>
              <a:buFontTx/>
              <a:buNone/>
              <a:defRPr sz="4300"/>
            </a:lvl2pPr>
            <a:lvl3pPr>
              <a:buFontTx/>
              <a:buNone/>
              <a:defRPr sz="4300"/>
            </a:lvl3pPr>
            <a:lvl4pPr>
              <a:buFontTx/>
              <a:buNone/>
              <a:defRPr sz="4300"/>
            </a:lvl4pPr>
            <a:lvl5pPr>
              <a:buFontTx/>
              <a:buNone/>
              <a:defRPr sz="43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99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0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1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2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3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4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5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6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61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7351776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62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7315200" y="24505919"/>
            <a:ext cx="3873534" cy="419896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63307" tIns="31653" rIns="63307" bIns="31653" anchor="ctr"/>
          <a:lstStyle>
            <a:lvl1pPr marL="0" indent="0" algn="ctr">
              <a:buNone/>
              <a:defRPr sz="28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1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4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5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10313583" y="22176008"/>
            <a:ext cx="10148500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63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4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5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6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7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8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69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70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71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7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7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7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7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7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10313585" y="18969148"/>
            <a:ext cx="10139217" cy="566030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79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80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81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82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183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84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85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86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87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88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89" hasCustomPrompt="1"/>
          </p:nvPr>
        </p:nvSpPr>
        <p:spPr>
          <a:xfrm>
            <a:off x="-7837083" y="21375908"/>
            <a:ext cx="5053583" cy="634878"/>
          </a:xfrm>
          <a:prstGeom prst="rect">
            <a:avLst/>
          </a:prstGeom>
        </p:spPr>
        <p:txBody>
          <a:bodyPr wrap="square" lIns="158267" tIns="158267" rIns="158267" bIns="158267">
            <a:spAutoFit/>
          </a:bodyPr>
          <a:lstStyle>
            <a:lvl1pPr marL="0" indent="0">
              <a:buNone/>
              <a:defRPr sz="2000" baseline="0"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defRPr>
            </a:lvl1pPr>
            <a:lvl2pPr marL="1028732" indent="-395666">
              <a:defRPr sz="1700">
                <a:latin typeface="Trebuchet MS" pitchFamily="34" charset="0"/>
              </a:defRPr>
            </a:lvl2pPr>
            <a:lvl3pPr marL="1424397" indent="-395666">
              <a:defRPr sz="1700">
                <a:latin typeface="Trebuchet MS" pitchFamily="34" charset="0"/>
              </a:defRPr>
            </a:lvl3pPr>
            <a:lvl4pPr marL="1859630" indent="-435233">
              <a:defRPr sz="1700">
                <a:latin typeface="Trebuchet MS" pitchFamily="34" charset="0"/>
              </a:defRPr>
            </a:lvl4pPr>
            <a:lvl5pPr marL="2176163" indent="-316533">
              <a:defRPr sz="17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90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91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92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93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94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95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96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197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198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199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200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201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202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2" name="Text Placeholder 5"/>
          <p:cNvSpPr>
            <a:spLocks noGrp="1"/>
          </p:cNvSpPr>
          <p:nvPr>
            <p:ph type="body" sz="quarter" idx="203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204" hasCustomPrompt="1"/>
          </p:nvPr>
        </p:nvSpPr>
        <p:spPr>
          <a:xfrm>
            <a:off x="-7684684" y="18211612"/>
            <a:ext cx="4901184" cy="558738"/>
          </a:xfrm>
          <a:prstGeom prst="rect">
            <a:avLst/>
          </a:prstGeom>
          <a:noFill/>
        </p:spPr>
        <p:txBody>
          <a:bodyPr wrap="square" lIns="63307" tIns="63307" rIns="63307" bIns="63307" anchor="ctr" anchorCtr="0">
            <a:spAutoFit/>
          </a:bodyPr>
          <a:lstStyle>
            <a:lvl1pPr algn="ctr">
              <a:buNone/>
              <a:defRPr sz="2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facebook.com/pages/PosterPresentationscom/217914411419?v=app_4949752878&amp;ref=ts" TargetMode="Externa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facebook.com/pages/PosterPresentationscom/217914411419?v=app_4949752878&amp;ref=ts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1549652" y="0"/>
            <a:ext cx="10171173" cy="302752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14" tIns="253225" rIns="126614" bIns="126614" rtlCol="0" anchor="t" anchorCtr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7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000" b="1" dirty="0" smtClean="0">
              <a:latin typeface="Trebuchet MS" pitchFamily="34" charset="0"/>
            </a:endParaRPr>
          </a:p>
          <a:p>
            <a:pPr defTabSz="2170408"/>
            <a:r>
              <a:rPr lang="en-US" sz="3000" dirty="0" smtClean="0">
                <a:latin typeface="Trebuchet MS" pitchFamily="34" charset="0"/>
              </a:rPr>
              <a:t>This PowerPoint</a:t>
            </a:r>
            <a:r>
              <a:rPr lang="en-US" sz="30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000" baseline="0" dirty="0" smtClean="0">
                <a:latin typeface="Trebuchet MS" pitchFamily="34" charset="0"/>
              </a:rPr>
            </a:br>
            <a:r>
              <a:rPr lang="en-US" sz="30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</a:p>
          <a:p>
            <a:pPr defTabSz="2170408"/>
            <a:endParaRPr lang="en-US" sz="3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2170408"/>
            <a:endParaRPr lang="en-US" sz="3000" baseline="0" dirty="0" smtClean="0">
              <a:latin typeface="Trebuchet MS" pitchFamily="34" charset="0"/>
            </a:endParaRPr>
          </a:p>
          <a:p>
            <a:pPr defTabSz="2170408"/>
            <a:endParaRPr lang="en-US" sz="3000" baseline="0" dirty="0" smtClean="0">
              <a:latin typeface="Trebuchet MS" pitchFamily="34" charset="0"/>
            </a:endParaRPr>
          </a:p>
          <a:p>
            <a:pPr defTabSz="3038934"/>
            <a:endParaRPr lang="en-US" sz="2200" baseline="0" dirty="0" smtClean="0">
              <a:latin typeface="Trebuchet MS" pitchFamily="34" charset="0"/>
            </a:endParaRPr>
          </a:p>
          <a:p>
            <a:pPr defTabSz="3038934"/>
            <a:endParaRPr lang="en-US" sz="2200" dirty="0" smtClean="0">
              <a:latin typeface="Trebuchet MS" pitchFamily="34" charset="0"/>
            </a:endParaRPr>
          </a:p>
          <a:p>
            <a:pPr algn="ctr"/>
            <a:endParaRPr lang="en-US" sz="2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038934"/>
            <a:endParaRPr lang="en-US" sz="2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000" b="1" dirty="0">
              <a:latin typeface="Trebuchet MS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0324631" y="-18022"/>
            <a:ext cx="10153136" cy="302752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14" tIns="253225" rIns="126614" bIns="126614" rtlCol="0" anchor="t" anchorCtr="0"/>
          <a:lstStyle/>
          <a:p>
            <a:pPr algn="ctr"/>
            <a:r>
              <a:rPr lang="en-US" sz="41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1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1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7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000" b="1" dirty="0" smtClean="0">
              <a:latin typeface="Trebuchet MS" pitchFamily="34" charset="0"/>
            </a:endParaRPr>
          </a:p>
          <a:p>
            <a:pPr defTabSz="3765639"/>
            <a:r>
              <a:rPr lang="en-US" sz="3000" dirty="0" smtClean="0">
                <a:latin typeface="Trebuchet MS" pitchFamily="34" charset="0"/>
              </a:rPr>
              <a:t>This PowerPoint</a:t>
            </a:r>
            <a:r>
              <a:rPr lang="en-US" sz="3000" baseline="0" dirty="0" smtClean="0">
                <a:latin typeface="Trebuchet MS" pitchFamily="34" charset="0"/>
              </a:rPr>
              <a:t> </a:t>
            </a:r>
            <a:r>
              <a:rPr lang="en-US" sz="3000" dirty="0" smtClean="0">
                <a:latin typeface="Trebuchet MS" pitchFamily="34" charset="0"/>
              </a:rPr>
              <a:t>2007 template produces</a:t>
            </a:r>
            <a:r>
              <a:rPr lang="en-US" sz="3000" baseline="0" dirty="0" smtClean="0">
                <a:latin typeface="Trebuchet MS" pitchFamily="34" charset="0"/>
              </a:rPr>
              <a:t> </a:t>
            </a:r>
            <a:r>
              <a:rPr lang="en-US" sz="3000" dirty="0" smtClean="0">
                <a:latin typeface="Trebuchet MS" pitchFamily="34" charset="0"/>
              </a:rPr>
              <a:t> an A1 size professional  poster</a:t>
            </a:r>
            <a:r>
              <a:rPr lang="en-US" sz="3000" smtClean="0">
                <a:latin typeface="Trebuchet MS" pitchFamily="34" charset="0"/>
              </a:rPr>
              <a:t>. </a:t>
            </a:r>
            <a:r>
              <a:rPr lang="en-US" sz="3200" smtClean="0">
                <a:latin typeface="Trebuchet MS" pitchFamily="34" charset="0"/>
              </a:rPr>
              <a:t>You</a:t>
            </a:r>
            <a:r>
              <a:rPr lang="en-US" sz="3200" baseline="0" smtClean="0">
                <a:latin typeface="Trebuchet MS" pitchFamily="34" charset="0"/>
              </a:rPr>
              <a:t> can u</a:t>
            </a:r>
            <a:r>
              <a:rPr lang="en-US" sz="3200" smtClean="0">
                <a:latin typeface="Trebuchet MS" pitchFamily="34" charset="0"/>
              </a:rPr>
              <a:t>se</a:t>
            </a:r>
            <a:r>
              <a:rPr lang="en-US" sz="3200" baseline="0" smtClean="0">
                <a:latin typeface="Trebuchet MS" pitchFamily="34" charset="0"/>
              </a:rPr>
              <a:t> it to create your research poster and </a:t>
            </a:r>
            <a:r>
              <a:rPr lang="en-US" sz="3200" smtClean="0">
                <a:latin typeface="Trebuchet MS" pitchFamily="34" charset="0"/>
              </a:rPr>
              <a:t>save valuable time placing titles, subtitles,</a:t>
            </a:r>
            <a:r>
              <a:rPr lang="en-US" sz="3200" baseline="0" smtClean="0">
                <a:latin typeface="Trebuchet MS" pitchFamily="34" charset="0"/>
              </a:rPr>
              <a:t> text, and graphics</a:t>
            </a:r>
            <a:r>
              <a:rPr lang="en-US" sz="3200" smtClean="0">
                <a:latin typeface="Trebuchet MS" pitchFamily="34" charset="0"/>
              </a:rPr>
              <a:t>. </a:t>
            </a:r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To view our template tutorials, go online to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3200" dirty="0" smtClean="0">
                <a:latin typeface="Trebuchet MS" pitchFamily="34" charset="0"/>
              </a:rPr>
              <a:t>and click on 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When</a:t>
            </a:r>
            <a:r>
              <a:rPr lang="en-US" sz="3200" baseline="0" dirty="0" smtClean="0">
                <a:latin typeface="Trebuchet MS" pitchFamily="34" charset="0"/>
              </a:rPr>
              <a:t> you are ready to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baseline="0" dirty="0" smtClean="0">
                <a:latin typeface="Trebuchet MS" pitchFamily="34" charset="0"/>
              </a:rPr>
              <a:t> print your poster</a:t>
            </a:r>
            <a:r>
              <a:rPr lang="en-US" sz="3200" dirty="0" smtClean="0">
                <a:latin typeface="Trebuchet MS" pitchFamily="34" charset="0"/>
              </a:rPr>
              <a:t>,</a:t>
            </a:r>
            <a:r>
              <a:rPr lang="en-US" sz="3200" baseline="0" dirty="0" smtClean="0">
                <a:latin typeface="Trebuchet MS" pitchFamily="34" charset="0"/>
              </a:rPr>
              <a:t> go online to</a:t>
            </a:r>
            <a:r>
              <a:rPr lang="en-US" sz="3600" baseline="0" dirty="0" smtClean="0">
                <a:latin typeface="Trebuchet MS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algn="l" defTabSz="3765639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</a:t>
            </a:r>
            <a:r>
              <a:rPr lang="en-US" sz="40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765639"/>
            <a:endParaRPr lang="en-US" sz="3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rebuchet MS" pitchFamily="34" charset="0"/>
              </a:rPr>
              <a:t>To</a:t>
            </a:r>
            <a:r>
              <a:rPr lang="en-US" sz="3200" baseline="0" dirty="0" smtClean="0">
                <a:latin typeface="Trebuchet MS" pitchFamily="34" charset="0"/>
              </a:rPr>
              <a:t> add text, c</a:t>
            </a:r>
            <a:r>
              <a:rPr lang="en-US" sz="3200" dirty="0" smtClean="0">
                <a:latin typeface="Trebuchet MS" pitchFamily="34" charset="0"/>
              </a:rPr>
              <a:t>lick inside</a:t>
            </a:r>
            <a:r>
              <a:rPr lang="en-US" sz="32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it).  Place your cursor on its frame, and your cursor will change to this symbol    . 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3200" dirty="0" smtClean="0">
              <a:latin typeface="Trebuchet MS" pitchFamily="34" charset="0"/>
            </a:endParaRPr>
          </a:p>
          <a:p>
            <a:pPr defTabSz="376563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32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3038934"/>
            <a:endParaRPr lang="en-US" sz="3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038934"/>
            <a:endParaRPr lang="en-US" sz="2600" dirty="0" smtClean="0">
              <a:latin typeface="Trebuchet MS" pitchFamily="34" charset="0"/>
            </a:endParaRPr>
          </a:p>
          <a:p>
            <a:pPr algn="ctr"/>
            <a:endParaRPr lang="en-US" sz="2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038934"/>
            <a:endParaRPr lang="en-US" sz="2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3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1388388" cy="441513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3307" tIns="31653" rIns="63307" bIns="31653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419518"/>
            <a:ext cx="21388388" cy="1401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63307" tIns="31653" rIns="63307" bIns="31653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86753" y="29699043"/>
            <a:ext cx="1578661" cy="2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187" tIns="31588" rIns="63187" bIns="31588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34" name="Rectangle 33"/>
          <p:cNvSpPr/>
          <p:nvPr/>
        </p:nvSpPr>
        <p:spPr>
          <a:xfrm>
            <a:off x="-10327858" y="21257264"/>
            <a:ext cx="10153136" cy="7148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7" tIns="31653" rIns="63307" bIns="31653"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0164" y="11343837"/>
            <a:ext cx="3765968" cy="213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60709" y="13875295"/>
            <a:ext cx="449169" cy="321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1716218" y="27856731"/>
            <a:ext cx="6894465" cy="2024590"/>
          </a:xfrm>
          <a:prstGeom prst="rect">
            <a:avLst/>
          </a:prstGeom>
          <a:noFill/>
        </p:spPr>
        <p:txBody>
          <a:bodyPr wrap="square" lIns="63307" tIns="31653" rIns="63307" bIns="31653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300" dirty="0" smtClean="0">
                <a:solidFill>
                  <a:schemeClr val="bg1"/>
                </a:solidFill>
              </a:rPr>
            </a:br>
            <a:r>
              <a:rPr lang="en-US" sz="3300" dirty="0" smtClean="0">
                <a:solidFill>
                  <a:schemeClr val="bg1"/>
                </a:solidFill>
              </a:rPr>
              <a:t>    </a:t>
            </a:r>
            <a:r>
              <a:rPr lang="en-US" sz="3000" dirty="0" smtClean="0">
                <a:solidFill>
                  <a:schemeClr val="bg1"/>
                </a:solidFill>
              </a:rPr>
              <a:t>2117 Fourth Street ,</a:t>
            </a:r>
            <a:r>
              <a:rPr lang="en-US" sz="3000" baseline="0" dirty="0" smtClean="0">
                <a:solidFill>
                  <a:schemeClr val="bg1"/>
                </a:solidFill>
              </a:rPr>
              <a:t> Unit C</a:t>
            </a:r>
            <a:br>
              <a:rPr lang="en-US" sz="3000" baseline="0" dirty="0" smtClean="0">
                <a:solidFill>
                  <a:schemeClr val="bg1"/>
                </a:solidFill>
              </a:rPr>
            </a:br>
            <a:r>
              <a:rPr lang="en-US" sz="30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000" baseline="0" dirty="0" smtClean="0">
                <a:solidFill>
                  <a:schemeClr val="bg1"/>
                </a:solidFill>
              </a:rPr>
            </a:br>
            <a:r>
              <a:rPr lang="en-US" sz="3000" baseline="0" dirty="0" smtClean="0">
                <a:solidFill>
                  <a:schemeClr val="bg1"/>
                </a:solidFill>
              </a:rPr>
              <a:t>    </a:t>
            </a:r>
            <a:r>
              <a:rPr lang="en-US" sz="30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300" b="1" dirty="0">
              <a:solidFill>
                <a:srgbClr val="FFFF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-9976820" y="28847728"/>
            <a:ext cx="9503381" cy="1162046"/>
            <a:chOff x="44242388" y="28054064"/>
            <a:chExt cx="9771398" cy="1090621"/>
          </a:xfrm>
        </p:grpSpPr>
        <p:sp>
          <p:nvSpPr>
            <p:cNvPr id="35" name="Rounded Rectangle 34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7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68327" y="2815242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8" y="28244014"/>
              <a:ext cx="8671188" cy="75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3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3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3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21549652" y="27459809"/>
            <a:ext cx="10171173" cy="3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-10306757" y="10254366"/>
            <a:ext cx="10143852" cy="307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1555913" y="4483761"/>
            <a:ext cx="10164911" cy="147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448263" y="4830140"/>
            <a:ext cx="10096204" cy="24598611"/>
          </a:xfrm>
          <a:prstGeom prst="roundRect">
            <a:avLst>
              <a:gd name="adj" fmla="val 32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3307" tIns="31653" rIns="63307" bIns="31653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" name="Rectangle 33"/>
          <p:cNvSpPr>
            <a:spLocks noChangeArrowheads="1"/>
          </p:cNvSpPr>
          <p:nvPr userDrawn="1"/>
        </p:nvSpPr>
        <p:spPr bwMode="auto">
          <a:xfrm>
            <a:off x="10843922" y="4830140"/>
            <a:ext cx="10096204" cy="24598611"/>
          </a:xfrm>
          <a:prstGeom prst="roundRect">
            <a:avLst>
              <a:gd name="adj" fmla="val 3215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3307" tIns="31653" rIns="63307" bIns="31653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0316041" y="18310629"/>
            <a:ext cx="10153136" cy="7148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7" tIns="31653" rIns="63307" bIns="31653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038715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139518" indent="-1139518" algn="l" defTabSz="3038715" rtl="0" eaLnBrk="1" latinLnBrk="0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955" indent="-949598" algn="l" defTabSz="3038715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798394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5317751" indent="-759679" algn="l" defTabSz="3038715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837107" indent="-759679" algn="l" defTabSz="3038715" rtl="0" eaLnBrk="1" latinLnBrk="0" hangingPunct="1">
        <a:spcBef>
          <a:spcPct val="20000"/>
        </a:spcBef>
        <a:buFont typeface="Arial" pitchFamily="34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356465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9875821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395179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2914537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19358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38715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58071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077429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96786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116145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635501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154859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50000"/>
              </a:schemeClr>
            </a:gs>
            <a:gs pos="50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1388388" cy="441513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63307" tIns="31653" rIns="63307" bIns="31653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45592" y="4835626"/>
            <a:ext cx="20494884" cy="24598611"/>
          </a:xfrm>
          <a:prstGeom prst="roundRect">
            <a:avLst>
              <a:gd name="adj" fmla="val 2277"/>
            </a:avLst>
          </a:prstGeom>
          <a:gradFill flip="none" rotWithShape="1">
            <a:gsLst>
              <a:gs pos="0">
                <a:srgbClr val="CDD2DE"/>
              </a:gs>
              <a:gs pos="0">
                <a:srgbClr val="CDD2DE"/>
              </a:gs>
              <a:gs pos="100000">
                <a:srgbClr val="F3F5FA"/>
              </a:gs>
            </a:gsLst>
            <a:lin ang="16200000" scaled="1"/>
            <a:tileRect/>
          </a:gra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63307" tIns="31653" rIns="63307" bIns="31653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4419518"/>
            <a:ext cx="21388388" cy="14016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152400">
            <a:noFill/>
            <a:miter lim="800000"/>
            <a:headEnd/>
            <a:tailEnd/>
          </a:ln>
          <a:effectLst/>
        </p:spPr>
        <p:txBody>
          <a:bodyPr wrap="none" lIns="63307" tIns="31653" rIns="63307" bIns="31653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011866" y="29670236"/>
            <a:ext cx="1862933" cy="22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3187" tIns="31588" rIns="63187" bIns="31588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4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4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4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7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-10324631" y="-18022"/>
            <a:ext cx="10153136" cy="302752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14" tIns="253225" rIns="126614" bIns="126614" rtlCol="0" anchor="t" anchorCtr="0"/>
          <a:lstStyle/>
          <a:p>
            <a:pPr algn="ctr"/>
            <a:r>
              <a:rPr lang="en-US" sz="41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41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41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37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000" b="1" dirty="0" smtClean="0">
              <a:latin typeface="Trebuchet MS" pitchFamily="34" charset="0"/>
            </a:endParaRPr>
          </a:p>
          <a:p>
            <a:pPr defTabSz="3765639"/>
            <a:r>
              <a:rPr lang="en-US" sz="3000" dirty="0" smtClean="0">
                <a:latin typeface="Trebuchet MS" pitchFamily="34" charset="0"/>
              </a:rPr>
              <a:t>This PowerPoint</a:t>
            </a:r>
            <a:r>
              <a:rPr lang="en-US" sz="3000" baseline="0" dirty="0" smtClean="0">
                <a:latin typeface="Trebuchet MS" pitchFamily="34" charset="0"/>
              </a:rPr>
              <a:t> </a:t>
            </a:r>
            <a:r>
              <a:rPr lang="en-US" sz="3000" dirty="0" smtClean="0">
                <a:latin typeface="Trebuchet MS" pitchFamily="34" charset="0"/>
              </a:rPr>
              <a:t>2007 template produces</a:t>
            </a:r>
            <a:r>
              <a:rPr lang="en-US" sz="3000" baseline="0" dirty="0" smtClean="0">
                <a:latin typeface="Trebuchet MS" pitchFamily="34" charset="0"/>
              </a:rPr>
              <a:t> </a:t>
            </a:r>
            <a:r>
              <a:rPr lang="en-US" sz="3000" dirty="0" smtClean="0">
                <a:latin typeface="Trebuchet MS" pitchFamily="34" charset="0"/>
              </a:rPr>
              <a:t> an A1 size professional  poster</a:t>
            </a:r>
            <a:r>
              <a:rPr lang="en-US" sz="3000" smtClean="0">
                <a:latin typeface="Trebuchet MS" pitchFamily="34" charset="0"/>
              </a:rPr>
              <a:t>. </a:t>
            </a:r>
            <a:r>
              <a:rPr lang="en-US" sz="3200" smtClean="0">
                <a:latin typeface="Trebuchet MS" pitchFamily="34" charset="0"/>
              </a:rPr>
              <a:t>You</a:t>
            </a:r>
            <a:r>
              <a:rPr lang="en-US" sz="3200" baseline="0" smtClean="0">
                <a:latin typeface="Trebuchet MS" pitchFamily="34" charset="0"/>
              </a:rPr>
              <a:t> can u</a:t>
            </a:r>
            <a:r>
              <a:rPr lang="en-US" sz="3200" smtClean="0">
                <a:latin typeface="Trebuchet MS" pitchFamily="34" charset="0"/>
              </a:rPr>
              <a:t>se</a:t>
            </a:r>
            <a:r>
              <a:rPr lang="en-US" sz="3200" baseline="0" smtClean="0">
                <a:latin typeface="Trebuchet MS" pitchFamily="34" charset="0"/>
              </a:rPr>
              <a:t> it to create your research poster and </a:t>
            </a:r>
            <a:r>
              <a:rPr lang="en-US" sz="3200" smtClean="0">
                <a:latin typeface="Trebuchet MS" pitchFamily="34" charset="0"/>
              </a:rPr>
              <a:t>save valuable time placing titles, subtitles,</a:t>
            </a:r>
            <a:r>
              <a:rPr lang="en-US" sz="3200" baseline="0" smtClean="0">
                <a:latin typeface="Trebuchet MS" pitchFamily="34" charset="0"/>
              </a:rPr>
              <a:t> text, and graphics</a:t>
            </a:r>
            <a:r>
              <a:rPr lang="en-US" sz="3200" smtClean="0">
                <a:latin typeface="Trebuchet MS" pitchFamily="34" charset="0"/>
              </a:rPr>
              <a:t>. </a:t>
            </a:r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To view our template tutorials, go online to </a:t>
            </a: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3200" dirty="0" smtClean="0">
                <a:latin typeface="Trebuchet MS" pitchFamily="34" charset="0"/>
              </a:rPr>
              <a:t>and click on </a:t>
            </a: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r>
              <a:rPr lang="en-US" sz="3200" dirty="0" smtClean="0">
                <a:latin typeface="Trebuchet MS" pitchFamily="34" charset="0"/>
              </a:rPr>
              <a:t>When</a:t>
            </a:r>
            <a:r>
              <a:rPr lang="en-US" sz="3200" baseline="0" dirty="0" smtClean="0">
                <a:latin typeface="Trebuchet MS" pitchFamily="34" charset="0"/>
              </a:rPr>
              <a:t> you are ready to</a:t>
            </a:r>
            <a:r>
              <a:rPr lang="en-US" sz="3200" dirty="0" smtClean="0">
                <a:latin typeface="Trebuchet MS" pitchFamily="34" charset="0"/>
              </a:rPr>
              <a:t> </a:t>
            </a:r>
            <a:r>
              <a:rPr lang="en-US" sz="3200" baseline="0" dirty="0" smtClean="0">
                <a:latin typeface="Trebuchet MS" pitchFamily="34" charset="0"/>
              </a:rPr>
              <a:t> print your poster</a:t>
            </a:r>
            <a:r>
              <a:rPr lang="en-US" sz="3200" dirty="0" smtClean="0">
                <a:latin typeface="Trebuchet MS" pitchFamily="34" charset="0"/>
              </a:rPr>
              <a:t>,</a:t>
            </a:r>
            <a:r>
              <a:rPr lang="en-US" sz="3200" baseline="0" dirty="0" smtClean="0">
                <a:latin typeface="Trebuchet MS" pitchFamily="34" charset="0"/>
              </a:rPr>
              <a:t> go online to</a:t>
            </a:r>
            <a:r>
              <a:rPr lang="en-US" sz="3600" baseline="0" dirty="0" smtClean="0">
                <a:latin typeface="Trebuchet MS" pitchFamily="34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36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3200" dirty="0" smtClean="0">
                <a:latin typeface="Trebuchet MS" pitchFamily="34" charset="0"/>
              </a:rPr>
              <a:t/>
            </a:r>
            <a:br>
              <a:rPr lang="en-US" sz="3200" dirty="0" smtClean="0">
                <a:latin typeface="Trebuchet MS" pitchFamily="34" charset="0"/>
              </a:rPr>
            </a:br>
            <a:endParaRPr lang="en-US" sz="3200" dirty="0" smtClean="0">
              <a:latin typeface="Trebuchet MS" pitchFamily="34" charset="0"/>
            </a:endParaRPr>
          </a:p>
          <a:p>
            <a:pPr algn="l" defTabSz="3765639"/>
            <a:r>
              <a:rPr lang="en-US" sz="32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32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</a:t>
            </a:r>
            <a:r>
              <a:rPr lang="en-US" sz="40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40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algn="l" defTabSz="3765639"/>
            <a:endParaRPr lang="en-US" sz="3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Trebuchet MS" pitchFamily="34" charset="0"/>
              </a:rPr>
              <a:t>To</a:t>
            </a:r>
            <a:r>
              <a:rPr lang="en-US" sz="3200" baseline="0" dirty="0" smtClean="0">
                <a:latin typeface="Trebuchet MS" pitchFamily="34" charset="0"/>
              </a:rPr>
              <a:t> add text, c</a:t>
            </a:r>
            <a:r>
              <a:rPr lang="en-US" sz="3200" dirty="0" smtClean="0">
                <a:latin typeface="Trebuchet MS" pitchFamily="34" charset="0"/>
              </a:rPr>
              <a:t>lick inside</a:t>
            </a:r>
            <a:r>
              <a:rPr lang="en-US" sz="32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(to select it).  Place your cursor on its frame, and your cursor will change to this symbol     Click </a:t>
            </a:r>
            <a:r>
              <a:rPr lang="en-US" sz="3200" u="sng" baseline="0" dirty="0" smtClean="0">
                <a:latin typeface="Trebuchet MS" pitchFamily="34" charset="0"/>
              </a:rPr>
              <a:t>once</a:t>
            </a:r>
            <a:r>
              <a:rPr lang="en-US" sz="32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3200" dirty="0" smtClean="0">
              <a:latin typeface="Trebuchet MS" pitchFamily="34" charset="0"/>
            </a:endParaRPr>
          </a:p>
          <a:p>
            <a:pPr defTabSz="376563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32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dirty="0" smtClean="0">
              <a:latin typeface="Trebuchet MS" pitchFamily="34" charset="0"/>
            </a:endParaRPr>
          </a:p>
          <a:p>
            <a:pPr defTabSz="4389219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4389219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32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3200" baseline="0" dirty="0" smtClean="0">
              <a:latin typeface="Trebuchet MS" pitchFamily="34" charset="0"/>
            </a:endParaRPr>
          </a:p>
          <a:p>
            <a:pPr defTabSz="3038934"/>
            <a:endParaRPr lang="en-US" sz="33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038934"/>
            <a:endParaRPr lang="en-US" sz="2600" dirty="0" smtClean="0">
              <a:latin typeface="Trebuchet MS" pitchFamily="34" charset="0"/>
            </a:endParaRPr>
          </a:p>
          <a:p>
            <a:pPr algn="ctr"/>
            <a:endParaRPr lang="en-US" sz="26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038934"/>
            <a:endParaRPr lang="en-US" sz="26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300" b="1" dirty="0">
              <a:latin typeface="Trebuchet MS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-10327858" y="22133564"/>
            <a:ext cx="10153136" cy="7148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7" tIns="31653" rIns="63307" bIns="31653" rtlCol="0" anchor="ctr"/>
          <a:lstStyle/>
          <a:p>
            <a:pPr algn="ctr"/>
            <a:endParaRPr lang="en-US" dirty="0"/>
          </a:p>
        </p:txBody>
      </p:sp>
      <p:pic>
        <p:nvPicPr>
          <p:cNvPr id="3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2609" y="13875295"/>
            <a:ext cx="449169" cy="3213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7" name="Group 36"/>
          <p:cNvGrpSpPr/>
          <p:nvPr userDrawn="1"/>
        </p:nvGrpSpPr>
        <p:grpSpPr>
          <a:xfrm>
            <a:off x="-9976820" y="28847728"/>
            <a:ext cx="9503381" cy="1162046"/>
            <a:chOff x="44242388" y="28054064"/>
            <a:chExt cx="9771398" cy="1090621"/>
          </a:xfrm>
        </p:grpSpPr>
        <p:sp>
          <p:nvSpPr>
            <p:cNvPr id="38" name="Rounded Rectangle 3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7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68327" y="28152425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 userDrawn="1"/>
          </p:nvSpPr>
          <p:spPr>
            <a:xfrm>
              <a:off x="45342598" y="28244014"/>
              <a:ext cx="8671188" cy="751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3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23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</a:t>
              </a:r>
              <a:b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</a:br>
              <a: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23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23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 </a:t>
              </a:r>
              <a:endParaRPr lang="en-US" sz="23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1" name="Straight Connector 40"/>
          <p:cNvCxnSpPr/>
          <p:nvPr userDrawn="1"/>
        </p:nvCxnSpPr>
        <p:spPr>
          <a:xfrm>
            <a:off x="-10306757" y="10254366"/>
            <a:ext cx="10143852" cy="3072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 userDrawn="1"/>
        </p:nvSpPr>
        <p:spPr>
          <a:xfrm>
            <a:off x="-10316041" y="18882129"/>
            <a:ext cx="10153136" cy="71483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3307" tIns="31653" rIns="63307" bIns="31653"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21549652" y="0"/>
            <a:ext cx="10171173" cy="3027521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6614" tIns="253225" rIns="126614" bIns="126614" rtlCol="0" anchor="t" anchorCtr="0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4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en-US" sz="37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3000" b="1" dirty="0" smtClean="0">
              <a:latin typeface="Trebuchet MS" pitchFamily="34" charset="0"/>
            </a:endParaRPr>
          </a:p>
          <a:p>
            <a:pPr defTabSz="2170408"/>
            <a:r>
              <a:rPr lang="en-US" sz="3000" dirty="0" smtClean="0">
                <a:latin typeface="Trebuchet MS" pitchFamily="34" charset="0"/>
              </a:rPr>
              <a:t>This PowerPoint</a:t>
            </a:r>
            <a:r>
              <a:rPr lang="en-US" sz="30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3000" baseline="0" dirty="0" smtClean="0">
                <a:latin typeface="Trebuchet MS" pitchFamily="34" charset="0"/>
              </a:rPr>
            </a:br>
            <a:r>
              <a:rPr lang="en-US" sz="30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</a:p>
          <a:p>
            <a:pPr defTabSz="2170408"/>
            <a:endParaRPr lang="en-US" sz="37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4400" b="1" baseline="0" dirty="0" smtClean="0">
                <a:solidFill>
                  <a:schemeClr val="bg1"/>
                </a:solidFill>
                <a:latin typeface="Trebuchet MS" pitchFamily="34" charset="0"/>
              </a:rPr>
              <a:t>Template FAQs</a:t>
            </a:r>
          </a:p>
          <a:p>
            <a:pPr algn="ctr"/>
            <a:endParaRPr lang="en-US" sz="3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Go to the </a:t>
            </a:r>
            <a:r>
              <a:rPr lang="en-US" sz="32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3200" baseline="0" dirty="0" smtClean="0">
                <a:latin typeface="Trebuchet MS" pitchFamily="34" charset="0"/>
              </a:rPr>
            </a:b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3200" dirty="0" smtClean="0">
                <a:latin typeface="Trebuchet MS" pitchFamily="34" charset="0"/>
              </a:rPr>
              <a:t>This template has four </a:t>
            </a:r>
            <a:r>
              <a:rPr lang="en-US" sz="32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column layouts.  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TEXT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PHOTOS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3200" u="sng" baseline="0" dirty="0" smtClean="0">
                <a:latin typeface="Trebuchet MS" pitchFamily="34" charset="0"/>
              </a:rPr>
              <a:t>first</a:t>
            </a:r>
            <a:r>
              <a:rPr lang="en-US" sz="32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u="sng" baseline="0" dirty="0" smtClean="0">
                <a:latin typeface="Trebuchet MS" pitchFamily="34" charset="0"/>
              </a:rPr>
              <a:t>TABLES</a:t>
            </a:r>
            <a:r>
              <a:rPr lang="en-US" sz="3200" b="1" u="none" baseline="0" dirty="0" smtClean="0">
                <a:latin typeface="Trebuchet MS" pitchFamily="34" charset="0"/>
              </a:rPr>
              <a:t>: </a:t>
            </a:r>
            <a:r>
              <a:rPr lang="en-US" sz="32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3200" u="sng" baseline="0" dirty="0" smtClean="0">
                <a:latin typeface="Trebuchet MS" pitchFamily="34" charset="0"/>
              </a:rPr>
              <a:t>right-click</a:t>
            </a:r>
            <a:r>
              <a:rPr lang="en-US" sz="32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endParaRPr lang="en-US" sz="3200" baseline="0" dirty="0" smtClean="0">
              <a:latin typeface="Trebuchet MS" pitchFamily="34" charset="0"/>
            </a:endParaRPr>
          </a:p>
          <a:p>
            <a:pPr defTabSz="2689420"/>
            <a:r>
              <a:rPr lang="en-US" sz="32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32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2170408"/>
            <a:endParaRPr lang="en-US" sz="3000" baseline="0" dirty="0" smtClean="0">
              <a:latin typeface="Trebuchet MS" pitchFamily="34" charset="0"/>
            </a:endParaRPr>
          </a:p>
          <a:p>
            <a:pPr defTabSz="2170408"/>
            <a:endParaRPr lang="en-US" sz="3000" baseline="0" dirty="0" smtClean="0">
              <a:latin typeface="Trebuchet MS" pitchFamily="34" charset="0"/>
            </a:endParaRPr>
          </a:p>
          <a:p>
            <a:pPr defTabSz="3038934"/>
            <a:endParaRPr lang="en-US" sz="2200" baseline="0" dirty="0" smtClean="0">
              <a:latin typeface="Trebuchet MS" pitchFamily="34" charset="0"/>
            </a:endParaRPr>
          </a:p>
          <a:p>
            <a:pPr defTabSz="3038934"/>
            <a:endParaRPr lang="en-US" sz="2200" dirty="0" smtClean="0">
              <a:latin typeface="Trebuchet MS" pitchFamily="34" charset="0"/>
            </a:endParaRPr>
          </a:p>
          <a:p>
            <a:pPr algn="ctr"/>
            <a:endParaRPr lang="en-US" sz="2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3038934"/>
            <a:endParaRPr lang="en-US" sz="2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3000" b="1" dirty="0">
              <a:latin typeface="Trebuchet MS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30164" y="11343837"/>
            <a:ext cx="3765968" cy="213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TextBox 45"/>
          <p:cNvSpPr txBox="1"/>
          <p:nvPr userDrawn="1"/>
        </p:nvSpPr>
        <p:spPr>
          <a:xfrm>
            <a:off x="21716218" y="27856731"/>
            <a:ext cx="6894465" cy="2024590"/>
          </a:xfrm>
          <a:prstGeom prst="rect">
            <a:avLst/>
          </a:prstGeom>
          <a:noFill/>
        </p:spPr>
        <p:txBody>
          <a:bodyPr wrap="square" lIns="63307" tIns="31653" rIns="63307" bIns="31653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3300" dirty="0" smtClean="0">
                <a:solidFill>
                  <a:schemeClr val="bg1"/>
                </a:solidFill>
              </a:rPr>
            </a:br>
            <a:r>
              <a:rPr lang="en-US" sz="3300" dirty="0" smtClean="0">
                <a:solidFill>
                  <a:schemeClr val="bg1"/>
                </a:solidFill>
              </a:rPr>
              <a:t>    </a:t>
            </a:r>
            <a:r>
              <a:rPr lang="en-US" sz="3000" dirty="0" smtClean="0">
                <a:solidFill>
                  <a:schemeClr val="bg1"/>
                </a:solidFill>
              </a:rPr>
              <a:t>2117 Fourth Street ,</a:t>
            </a:r>
            <a:r>
              <a:rPr lang="en-US" sz="3000" baseline="0" dirty="0" smtClean="0">
                <a:solidFill>
                  <a:schemeClr val="bg1"/>
                </a:solidFill>
              </a:rPr>
              <a:t> Unit C</a:t>
            </a:r>
            <a:br>
              <a:rPr lang="en-US" sz="3000" baseline="0" dirty="0" smtClean="0">
                <a:solidFill>
                  <a:schemeClr val="bg1"/>
                </a:solidFill>
              </a:rPr>
            </a:br>
            <a:r>
              <a:rPr lang="en-US" sz="3000" baseline="0" dirty="0" smtClean="0">
                <a:solidFill>
                  <a:schemeClr val="bg1"/>
                </a:solidFill>
              </a:rPr>
              <a:t>    Berkeley CA 94710</a:t>
            </a:r>
            <a:br>
              <a:rPr lang="en-US" sz="3000" baseline="0" dirty="0" smtClean="0">
                <a:solidFill>
                  <a:schemeClr val="bg1"/>
                </a:solidFill>
              </a:rPr>
            </a:br>
            <a:r>
              <a:rPr lang="en-US" sz="3000" baseline="0" dirty="0" smtClean="0">
                <a:solidFill>
                  <a:schemeClr val="bg1"/>
                </a:solidFill>
              </a:rPr>
              <a:t>    </a:t>
            </a:r>
            <a:r>
              <a:rPr lang="en-US" sz="30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3300" b="1" dirty="0">
              <a:solidFill>
                <a:srgbClr val="FFFF00"/>
              </a:solidFill>
            </a:endParaRPr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21549652" y="27459809"/>
            <a:ext cx="10171173" cy="303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>
            <a:off x="21555913" y="4483761"/>
            <a:ext cx="10164911" cy="147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 userDrawn="1"/>
        </p:nvSpPr>
        <p:spPr>
          <a:xfrm>
            <a:off x="-7924800" y="18157155"/>
            <a:ext cx="53721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632" tIns="15816" rIns="31632" bIns="15816"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 userDrawn="1"/>
        </p:nvSpPr>
        <p:spPr>
          <a:xfrm>
            <a:off x="-7848600" y="21357555"/>
            <a:ext cx="529590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632" tIns="15816" rIns="31632" bIns="15816"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3038715" rtl="0" eaLnBrk="1" latinLnBrk="0" hangingPunct="1">
        <a:spcBef>
          <a:spcPct val="0"/>
        </a:spcBef>
        <a:buNone/>
        <a:defRPr sz="6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1139518" indent="-1139518" algn="l" defTabSz="3038715" rtl="0" eaLnBrk="1" latinLnBrk="0" hangingPunct="1">
        <a:spcBef>
          <a:spcPct val="20000"/>
        </a:spcBef>
        <a:buFont typeface="Arial" pitchFamily="34" charset="0"/>
        <a:buChar char="•"/>
        <a:defRPr sz="106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955" indent="-949598" algn="l" defTabSz="3038715" rtl="0" eaLnBrk="1" latinLnBrk="0" hangingPunct="1">
        <a:spcBef>
          <a:spcPct val="20000"/>
        </a:spcBef>
        <a:buFont typeface="Arial" pitchFamily="34" charset="0"/>
        <a:buChar char="–"/>
        <a:defRPr sz="9400" kern="1200">
          <a:solidFill>
            <a:schemeClr val="tx1"/>
          </a:solidFill>
          <a:latin typeface="+mn-lt"/>
          <a:ea typeface="+mn-ea"/>
          <a:cs typeface="+mn-cs"/>
        </a:defRPr>
      </a:lvl2pPr>
      <a:lvl3pPr marL="3798394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5317751" indent="-759679" algn="l" defTabSz="3038715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837107" indent="-759679" algn="l" defTabSz="3038715" rtl="0" eaLnBrk="1" latinLnBrk="0" hangingPunct="1">
        <a:spcBef>
          <a:spcPct val="20000"/>
        </a:spcBef>
        <a:buFont typeface="Arial" pitchFamily="34" charset="0"/>
        <a:buChar char="»"/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356465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9875821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395179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2914537" indent="-759679" algn="l" defTabSz="3038715" rtl="0" eaLnBrk="1" latinLnBrk="0" hangingPunct="1">
        <a:spcBef>
          <a:spcPct val="20000"/>
        </a:spcBef>
        <a:buFont typeface="Arial" pitchFamily="34" charset="0"/>
        <a:buChar char="•"/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519358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3038715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558071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077429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596786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9116145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635501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2154859" algn="l" defTabSz="3038715" rtl="0" eaLnBrk="1" latinLnBrk="0" hangingPunct="1"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chart" Target="../charts/chart1.xml"/><Relationship Id="rId6" Type="http://schemas.openxmlformats.org/officeDocument/2006/relationships/chart" Target="../charts/chart2.xml"/><Relationship Id="rId7" Type="http://schemas.openxmlformats.org/officeDocument/2006/relationships/image" Target="../media/image6.emf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 Placeholder 231"/>
          <p:cNvSpPr>
            <a:spLocks noGrp="1"/>
          </p:cNvSpPr>
          <p:nvPr>
            <p:ph type="body" sz="quarter" idx="10"/>
          </p:nvPr>
        </p:nvSpPr>
        <p:spPr>
          <a:xfrm>
            <a:off x="440616" y="5365571"/>
            <a:ext cx="10101856" cy="9922252"/>
          </a:xfrm>
        </p:spPr>
        <p:txBody>
          <a:bodyPr/>
          <a:lstStyle/>
          <a:p>
            <a:pPr marL="342900" lvl="0" indent="-342900" algn="just">
              <a:buFont typeface="Arial"/>
              <a:buChar char="•"/>
            </a:pPr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lvl="0" indent="-342900">
              <a:buFont typeface="Arial"/>
              <a:buChar char="•"/>
            </a:pPr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lvl="0"/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is Sport England’s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Accreditation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scheme for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sports club’s who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work with children and young people. 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pPr lvl="0"/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lvl="0"/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Accreditation aims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to support the development of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Judo clubs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and recognize them for being safe, effective and child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friendly.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just"/>
            <a:endParaRPr lang="en-US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en-US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en-US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pPr algn="just"/>
            <a:endParaRPr lang="en-US" dirty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en-GB" dirty="0" smtClean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endParaRPr lang="en-GB" dirty="0">
              <a:solidFill>
                <a:srgbClr val="3366FF"/>
              </a:solidFill>
              <a:latin typeface="Arial"/>
              <a:cs typeface="Arial"/>
            </a:endParaRPr>
          </a:p>
          <a:p>
            <a:pPr algn="just"/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has four key areas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Coaches and volunteers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Good practice and Child Protection 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Knowing your club and its community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b="1" dirty="0">
                <a:solidFill>
                  <a:srgbClr val="000090"/>
                </a:solidFill>
                <a:latin typeface="Arial"/>
                <a:cs typeface="Arial"/>
              </a:rPr>
              <a:t>The playing program - providing opportunities for members to attend </a:t>
            </a:r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competitions</a:t>
            </a:r>
            <a:endParaRPr lang="en-GB" sz="2400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233" name="Text Placeholder 232"/>
          <p:cNvSpPr>
            <a:spLocks noGrp="1"/>
          </p:cNvSpPr>
          <p:nvPr>
            <p:ph type="body" sz="quarter" idx="11"/>
          </p:nvPr>
        </p:nvSpPr>
        <p:spPr>
          <a:xfrm>
            <a:off x="449463" y="4120220"/>
            <a:ext cx="10093882" cy="2011443"/>
          </a:xfrm>
        </p:spPr>
        <p:txBody>
          <a:bodyPr/>
          <a:lstStyle/>
          <a:p>
            <a:endParaRPr lang="en-US" sz="3600" dirty="0" smtClean="0">
              <a:solidFill>
                <a:srgbClr val="000090"/>
              </a:solidFill>
            </a:endParaRPr>
          </a:p>
          <a:p>
            <a:endParaRPr lang="en-US" sz="36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3600" dirty="0" err="1" smtClean="0">
                <a:solidFill>
                  <a:srgbClr val="000090"/>
                </a:solidFill>
                <a:latin typeface="Arial"/>
                <a:cs typeface="Arial"/>
              </a:rPr>
              <a:t>Introducton</a:t>
            </a:r>
            <a:endParaRPr lang="en-US" sz="36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36" name="Text Placeholder 235"/>
          <p:cNvSpPr>
            <a:spLocks noGrp="1"/>
          </p:cNvSpPr>
          <p:nvPr>
            <p:ph type="body" sz="quarter" idx="20"/>
          </p:nvPr>
        </p:nvSpPr>
        <p:spPr>
          <a:xfrm>
            <a:off x="449461" y="13216647"/>
            <a:ext cx="10096349" cy="107580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237" name="Text Placeholder 236"/>
          <p:cNvSpPr>
            <a:spLocks noGrp="1"/>
          </p:cNvSpPr>
          <p:nvPr>
            <p:ph type="body" sz="quarter" idx="25"/>
          </p:nvPr>
        </p:nvSpPr>
        <p:spPr>
          <a:xfrm>
            <a:off x="10846594" y="4155776"/>
            <a:ext cx="10093752" cy="2011443"/>
          </a:xfrm>
        </p:spPr>
        <p:txBody>
          <a:bodyPr/>
          <a:lstStyle/>
          <a:p>
            <a:endParaRPr lang="en-US" sz="36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sz="36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3600" dirty="0" smtClean="0">
                <a:solidFill>
                  <a:srgbClr val="000090"/>
                </a:solidFill>
                <a:latin typeface="Arial"/>
                <a:cs typeface="Arial"/>
              </a:rPr>
              <a:t>Discussion</a:t>
            </a:r>
            <a:endParaRPr lang="en-US" sz="36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38" name="Text Placeholder 237"/>
          <p:cNvSpPr>
            <a:spLocks noGrp="1"/>
          </p:cNvSpPr>
          <p:nvPr>
            <p:ph type="body" sz="quarter" idx="26"/>
          </p:nvPr>
        </p:nvSpPr>
        <p:spPr>
          <a:xfrm>
            <a:off x="10846594" y="5365571"/>
            <a:ext cx="10093752" cy="20017335"/>
          </a:xfrm>
        </p:spPr>
        <p:txBody>
          <a:bodyPr/>
          <a:lstStyle/>
          <a:p>
            <a:pPr algn="just"/>
            <a:endParaRPr lang="en-GB" dirty="0" smtClean="0">
              <a:solidFill>
                <a:srgbClr val="000090"/>
              </a:solidFill>
            </a:endParaRPr>
          </a:p>
          <a:p>
            <a:pPr algn="just"/>
            <a:endParaRPr lang="en-GB" dirty="0">
              <a:solidFill>
                <a:srgbClr val="000090"/>
              </a:solidFill>
            </a:endParaRPr>
          </a:p>
          <a:p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Accredited </a:t>
            </a:r>
            <a:r>
              <a:rPr lang="en-GB" sz="2400" dirty="0" err="1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 Judo clubs won 28% of bronze medals, 40% of silver medals and 31% of gold medals at the Pre Cadet, Cadet and Junior British Championships 2013.</a:t>
            </a:r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just"/>
            <a:endParaRPr lang="en-GB" dirty="0" smtClean="0">
              <a:solidFill>
                <a:srgbClr val="000090"/>
              </a:solidFill>
            </a:endParaRPr>
          </a:p>
          <a:p>
            <a:pPr algn="just"/>
            <a:endParaRPr lang="en-GB" dirty="0">
              <a:solidFill>
                <a:srgbClr val="000090"/>
              </a:solidFill>
            </a:endParaRPr>
          </a:p>
          <a:p>
            <a:pPr algn="just"/>
            <a:endParaRPr lang="en-GB" dirty="0" smtClean="0">
              <a:solidFill>
                <a:srgbClr val="000090"/>
              </a:solidFill>
            </a:endParaRPr>
          </a:p>
          <a:p>
            <a:pPr algn="just"/>
            <a:endParaRPr lang="en-GB" dirty="0">
              <a:solidFill>
                <a:srgbClr val="000090"/>
              </a:solidFill>
            </a:endParaRPr>
          </a:p>
          <a:p>
            <a:pPr algn="just"/>
            <a:endParaRPr lang="en-GB" dirty="0" smtClean="0">
              <a:solidFill>
                <a:srgbClr val="000090"/>
              </a:solidFill>
            </a:endParaRPr>
          </a:p>
          <a:p>
            <a:pPr algn="just"/>
            <a:endParaRPr lang="en-GB" dirty="0">
              <a:solidFill>
                <a:srgbClr val="000090"/>
              </a:solidFill>
            </a:endParaRPr>
          </a:p>
          <a:p>
            <a:pPr algn="just"/>
            <a:endParaRPr lang="en-GB" dirty="0" smtClean="0">
              <a:solidFill>
                <a:srgbClr val="000090"/>
              </a:solidFill>
            </a:endParaRPr>
          </a:p>
          <a:p>
            <a:pPr algn="just"/>
            <a:endParaRPr lang="en-GB" dirty="0">
              <a:solidFill>
                <a:srgbClr val="000090"/>
              </a:solidFill>
            </a:endParaRPr>
          </a:p>
          <a:p>
            <a:pPr algn="just"/>
            <a:endParaRPr lang="en-GB" dirty="0" smtClean="0">
              <a:solidFill>
                <a:srgbClr val="000090"/>
              </a:solidFill>
            </a:endParaRPr>
          </a:p>
          <a:p>
            <a:pPr algn="just"/>
            <a:endParaRPr lang="en-GB" sz="1800" dirty="0">
              <a:solidFill>
                <a:srgbClr val="000090"/>
              </a:solidFill>
              <a:latin typeface="Arial"/>
              <a:cs typeface="Arial"/>
            </a:endParaRPr>
          </a:p>
          <a:p>
            <a:pPr algn="just"/>
            <a:endParaRPr lang="en-GB" dirty="0" smtClean="0">
              <a:solidFill>
                <a:srgbClr val="000090"/>
              </a:solidFill>
            </a:endParaRPr>
          </a:p>
          <a:p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Did Accredited </a:t>
            </a:r>
            <a:r>
              <a:rPr lang="en-GB" sz="2400" dirty="0" err="1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 Judo clubs win medals because they are Accredited or is that accreditation incidental to their medal winning success. </a:t>
            </a:r>
          </a:p>
          <a:p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The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more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Accredited Judo clubs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that occupy places in the highest medal winning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positions, the stronger the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argument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becomes that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Accreditation is a significant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factor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The three Judo clubs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who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finished in first, second and third places in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the medal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table at the Pre Cadet, Cadet and Junior British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Championships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2013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were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all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Accredited Clubs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                                 </a:t>
            </a:r>
            <a:r>
              <a:rPr lang="en-GB" sz="1800" dirty="0" smtClean="0">
                <a:solidFill>
                  <a:schemeClr val="tx1"/>
                </a:solidFill>
                <a:latin typeface="Arial"/>
                <a:cs typeface="Arial"/>
              </a:rPr>
              <a:t>2013 British Championships </a:t>
            </a:r>
            <a:r>
              <a:rPr lang="en-GB" sz="1800" smtClean="0">
                <a:solidFill>
                  <a:schemeClr val="tx1"/>
                </a:solidFill>
                <a:latin typeface="Arial"/>
                <a:cs typeface="Arial"/>
              </a:rPr>
              <a:t>for Juniors</a:t>
            </a:r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Pinewood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Judo Club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an Accredited club were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top of the medal table at the Pre Cadet, Cadet and Junior British Championships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2013. Pinewood have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been a highly successful medal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winning Judo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club for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decades and their consistent success pre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dates the introduction of </a:t>
            </a:r>
            <a:r>
              <a:rPr lang="en-GB" sz="2400" dirty="0" err="1" smtClean="0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 Accreditation by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many years. It is safe to conclude that Pinewood’s competition success is not a direct result of A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ccreditation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. However, is it the case that Pinewood have been meeting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Accreditation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requirements for years in that they are well organised, well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structured and have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a strong playing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program,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prior to such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attributes being categorised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as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Accreditation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criteria.</a:t>
            </a:r>
          </a:p>
          <a:p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dirty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239" name="Text Placeholder 238"/>
          <p:cNvSpPr>
            <a:spLocks noGrp="1"/>
          </p:cNvSpPr>
          <p:nvPr>
            <p:ph type="body" sz="quarter" idx="27"/>
          </p:nvPr>
        </p:nvSpPr>
        <p:spPr>
          <a:xfrm>
            <a:off x="10849368" y="19304972"/>
            <a:ext cx="10090978" cy="5335431"/>
          </a:xfrm>
        </p:spPr>
        <p:txBody>
          <a:bodyPr/>
          <a:lstStyle/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Conclusion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40" name="Text Placeholder 239"/>
          <p:cNvSpPr>
            <a:spLocks noGrp="1"/>
          </p:cNvSpPr>
          <p:nvPr>
            <p:ph type="body" sz="quarter" idx="28"/>
          </p:nvPr>
        </p:nvSpPr>
        <p:spPr>
          <a:xfrm>
            <a:off x="10809146" y="22379234"/>
            <a:ext cx="10094847" cy="4012943"/>
          </a:xfrm>
        </p:spPr>
        <p:txBody>
          <a:bodyPr/>
          <a:lstStyle/>
          <a:p>
            <a:pPr algn="just"/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just"/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This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research provides a strong indication that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an Accredited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Judo Club that is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is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more likely to achieve medal winning success at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the Pre Cadet, Cadet and Junior British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Championships than non accredited Judo Clubs.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241" name="Text Placeholder 240"/>
          <p:cNvSpPr>
            <a:spLocks noGrp="1"/>
          </p:cNvSpPr>
          <p:nvPr>
            <p:ph type="body" sz="quarter" idx="29"/>
          </p:nvPr>
        </p:nvSpPr>
        <p:spPr>
          <a:xfrm>
            <a:off x="10877313" y="24240763"/>
            <a:ext cx="10085926" cy="2676240"/>
          </a:xfrm>
        </p:spPr>
        <p:txBody>
          <a:bodyPr/>
          <a:lstStyle/>
          <a:p>
            <a:endParaRPr lang="en-US" sz="3600" dirty="0" smtClean="0">
              <a:latin typeface="Arial"/>
              <a:cs typeface="Arial"/>
            </a:endParaRPr>
          </a:p>
          <a:p>
            <a:endParaRPr lang="en-US" sz="3600" dirty="0">
              <a:latin typeface="Arial"/>
              <a:cs typeface="Arial"/>
            </a:endParaRPr>
          </a:p>
          <a:p>
            <a:endParaRPr lang="en-US" sz="3600" dirty="0" smtClean="0">
              <a:latin typeface="Arial"/>
              <a:cs typeface="Arial"/>
            </a:endParaRPr>
          </a:p>
          <a:p>
            <a:r>
              <a:rPr lang="en-US" sz="3600" dirty="0" smtClean="0">
                <a:latin typeface="Arial"/>
                <a:cs typeface="Arial"/>
              </a:rPr>
              <a:t>References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242" name="Text Placeholder 241"/>
          <p:cNvSpPr>
            <a:spLocks noGrp="1"/>
          </p:cNvSpPr>
          <p:nvPr>
            <p:ph type="body" sz="quarter" idx="30"/>
          </p:nvPr>
        </p:nvSpPr>
        <p:spPr>
          <a:xfrm>
            <a:off x="10868392" y="25730582"/>
            <a:ext cx="10090978" cy="3508190"/>
          </a:xfrm>
        </p:spPr>
        <p:txBody>
          <a:bodyPr/>
          <a:lstStyle/>
          <a:p>
            <a:pPr algn="just"/>
            <a:endParaRPr lang="en-US" dirty="0" smtClean="0">
              <a:solidFill>
                <a:srgbClr val="000090"/>
              </a:solidFill>
            </a:endParaRPr>
          </a:p>
          <a:p>
            <a:pPr algn="just"/>
            <a:endParaRPr lang="en-US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just"/>
            <a:endParaRPr lang="en-US" sz="24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British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Judo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Association, 2012.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.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[online] Available at: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&lt;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www.britishjudo.org.uk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&gt;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[Accessed 9  May 2013].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British </a:t>
            </a:r>
            <a:r>
              <a:rPr lang="en-GB" sz="2400" dirty="0" err="1" smtClean="0">
                <a:solidFill>
                  <a:srgbClr val="000090"/>
                </a:solidFill>
                <a:latin typeface="Arial"/>
                <a:cs typeface="Arial"/>
              </a:rPr>
              <a:t>Jddo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 Association, 2013. Results.[online] Available at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&lt;</a:t>
            </a:r>
            <a:r>
              <a:rPr lang="en-GB" sz="2400" dirty="0" err="1" smtClean="0">
                <a:solidFill>
                  <a:srgbClr val="000090"/>
                </a:solidFill>
                <a:latin typeface="Arial"/>
                <a:cs typeface="Arial"/>
              </a:rPr>
              <a:t>www.britishjudo.org.uk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/results&gt;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[Accessed 9 May 2013].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244" name="Text Placeholder 243"/>
          <p:cNvSpPr>
            <a:spLocks noGrp="1"/>
          </p:cNvSpPr>
          <p:nvPr>
            <p:ph type="body" sz="quarter" idx="96"/>
          </p:nvPr>
        </p:nvSpPr>
        <p:spPr>
          <a:xfrm>
            <a:off x="440616" y="13633727"/>
            <a:ext cx="10102728" cy="15966986"/>
          </a:xfrm>
        </p:spPr>
        <p:txBody>
          <a:bodyPr/>
          <a:lstStyle/>
          <a:p>
            <a:pPr algn="ctr"/>
            <a:endParaRPr lang="en-US" sz="2800" b="1" u="sng" dirty="0" smtClean="0">
              <a:solidFill>
                <a:srgbClr val="000090"/>
              </a:solidFill>
            </a:endParaRPr>
          </a:p>
          <a:p>
            <a:pPr algn="ctr"/>
            <a:endParaRPr lang="en-US" sz="3600" b="1" u="sng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ctr"/>
            <a:r>
              <a:rPr lang="en-US" sz="3600" b="1" u="sng" dirty="0" smtClean="0">
                <a:solidFill>
                  <a:srgbClr val="000090"/>
                </a:solidFill>
                <a:latin typeface="Arial"/>
                <a:cs typeface="Arial"/>
              </a:rPr>
              <a:t>Objective</a:t>
            </a:r>
            <a:endParaRPr lang="en-US" sz="36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To establish if Judo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players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are more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likely to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win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a British Championship medal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if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they are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a member 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of 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an Accredited </a:t>
            </a:r>
            <a:r>
              <a:rPr lang="en-US" sz="2400" dirty="0" err="1" smtClean="0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US" sz="2400" dirty="0" smtClean="0">
                <a:solidFill>
                  <a:srgbClr val="000090"/>
                </a:solidFill>
                <a:latin typeface="Arial"/>
                <a:cs typeface="Arial"/>
              </a:rPr>
              <a:t> Judo club</a:t>
            </a: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  <a:p>
            <a:endParaRPr lang="en-US" dirty="0" smtClean="0">
              <a:solidFill>
                <a:srgbClr val="000090"/>
              </a:solidFill>
            </a:endParaRPr>
          </a:p>
          <a:p>
            <a:endParaRPr lang="en-GB" dirty="0" smtClean="0">
              <a:solidFill>
                <a:srgbClr val="000090"/>
              </a:solidFill>
            </a:endParaRPr>
          </a:p>
          <a:p>
            <a:endParaRPr lang="en-GB" dirty="0" smtClean="0">
              <a:solidFill>
                <a:srgbClr val="000090"/>
              </a:solidFill>
            </a:endParaRPr>
          </a:p>
          <a:p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Of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the 908 British Judo Association member Clubs only 13% are Accredited </a:t>
            </a:r>
            <a:r>
              <a:rPr lang="en-GB" sz="2400" dirty="0" err="1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Judo clubs.</a:t>
            </a:r>
          </a:p>
          <a:p>
            <a:endParaRPr lang="en-GB" dirty="0" smtClean="0">
              <a:solidFill>
                <a:srgbClr val="000090"/>
              </a:solidFill>
            </a:endParaRPr>
          </a:p>
          <a:p>
            <a:endParaRPr lang="en-GB" dirty="0">
              <a:solidFill>
                <a:srgbClr val="000090"/>
              </a:solidFill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algn="just"/>
            <a:endParaRPr lang="en-GB" dirty="0" smtClean="0">
              <a:solidFill>
                <a:srgbClr val="000090"/>
              </a:solidFill>
            </a:endParaRPr>
          </a:p>
          <a:p>
            <a:pPr algn="just"/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just"/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Only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13% of all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British Judo Association clubs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are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Accredited </a:t>
            </a:r>
            <a:r>
              <a:rPr lang="en-GB" sz="2400" dirty="0" err="1" smtClean="0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 Judo clubs,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yet those 13% of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Judo clubs 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won 30% of the medals at the Pre 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Cadet</a:t>
            </a:r>
            <a:r>
              <a:rPr lang="en-GB" sz="2400" dirty="0">
                <a:solidFill>
                  <a:srgbClr val="000090"/>
                </a:solidFill>
                <a:latin typeface="Arial"/>
                <a:cs typeface="Arial"/>
              </a:rPr>
              <a:t>, Cadet and Junior British Championships 2013</a:t>
            </a:r>
            <a:r>
              <a:rPr lang="en-GB" sz="2400" dirty="0" smtClean="0">
                <a:solidFill>
                  <a:srgbClr val="000090"/>
                </a:solidFill>
                <a:latin typeface="Arial"/>
                <a:cs typeface="Arial"/>
              </a:rPr>
              <a:t>.</a:t>
            </a:r>
          </a:p>
          <a:p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The benefits of Accreditation with </a:t>
            </a:r>
            <a:r>
              <a:rPr lang="en-US" sz="2400" dirty="0" err="1">
                <a:solidFill>
                  <a:srgbClr val="000090"/>
                </a:solidFill>
                <a:latin typeface="Arial"/>
                <a:cs typeface="Arial"/>
              </a:rPr>
              <a:t>Clubmark</a:t>
            </a:r>
            <a:r>
              <a:rPr lang="en-US" sz="2400" dirty="0">
                <a:solidFill>
                  <a:srgbClr val="000090"/>
                </a:solidFill>
                <a:latin typeface="Arial"/>
                <a:cs typeface="Arial"/>
              </a:rPr>
              <a:t> are frequently questioned and if there is an identifiable medal winning benefit it may help to promote the scheme.</a:t>
            </a:r>
            <a:endParaRPr lang="en-GB" sz="2400" dirty="0">
              <a:solidFill>
                <a:srgbClr val="000090"/>
              </a:solidFill>
              <a:latin typeface="Arial"/>
              <a:cs typeface="Arial"/>
            </a:endParaRPr>
          </a:p>
          <a:p>
            <a:endParaRPr lang="en-GB" sz="2400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algn="just"/>
            <a:endParaRPr lang="en-GB" dirty="0">
              <a:solidFill>
                <a:srgbClr val="000090"/>
              </a:solidFill>
            </a:endParaRPr>
          </a:p>
        </p:txBody>
      </p:sp>
      <p:sp>
        <p:nvSpPr>
          <p:cNvPr id="281" name="Text Placeholder 280"/>
          <p:cNvSpPr>
            <a:spLocks noGrp="1"/>
          </p:cNvSpPr>
          <p:nvPr>
            <p:ph type="body" sz="quarter" idx="150"/>
          </p:nvPr>
        </p:nvSpPr>
        <p:spPr>
          <a:xfrm>
            <a:off x="2890078" y="3363913"/>
            <a:ext cx="15608232" cy="959569"/>
          </a:xfrm>
        </p:spPr>
        <p:txBody>
          <a:bodyPr>
            <a:noAutofit/>
          </a:bodyPr>
          <a:lstStyle/>
          <a:p>
            <a:r>
              <a:rPr lang="en-US" sz="4800" dirty="0" smtClean="0"/>
              <a:t>Anglia Ruskin University</a:t>
            </a:r>
            <a:endParaRPr lang="en-US" sz="4800" dirty="0"/>
          </a:p>
        </p:txBody>
      </p:sp>
      <p:sp>
        <p:nvSpPr>
          <p:cNvPr id="282" name="Text Placeholder 281"/>
          <p:cNvSpPr>
            <a:spLocks noGrp="1"/>
          </p:cNvSpPr>
          <p:nvPr>
            <p:ph type="body" sz="quarter" idx="151"/>
          </p:nvPr>
        </p:nvSpPr>
        <p:spPr>
          <a:xfrm>
            <a:off x="2890078" y="2405275"/>
            <a:ext cx="15608232" cy="114897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Nick Fletcher &amp; </a:t>
            </a:r>
            <a:r>
              <a:rPr lang="en-US" sz="4800" dirty="0" err="1" smtClean="0"/>
              <a:t>Dr</a:t>
            </a:r>
            <a:r>
              <a:rPr lang="en-US" sz="4800" dirty="0" smtClean="0"/>
              <a:t> Mike </a:t>
            </a:r>
            <a:r>
              <a:rPr lang="en-US" sz="4800" dirty="0" err="1" smtClean="0"/>
              <a:t>Callan</a:t>
            </a:r>
            <a:endParaRPr lang="en-US" sz="4800" dirty="0"/>
          </a:p>
        </p:txBody>
      </p:sp>
      <p:sp>
        <p:nvSpPr>
          <p:cNvPr id="283" name="Text Placeholder 282"/>
          <p:cNvSpPr>
            <a:spLocks noGrp="1"/>
          </p:cNvSpPr>
          <p:nvPr>
            <p:ph type="body" sz="quarter" idx="15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Likelihood of Competition Success by Judo Athletes from Accredited Clubs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15"/>
          </p:nvPr>
        </p:nvPicPr>
        <p:blipFill>
          <a:blip r:embed="rId3"/>
          <a:srcRect l="19731" r="19731"/>
          <a:stretch>
            <a:fillRect/>
          </a:stretch>
        </p:blipFill>
        <p:spPr/>
      </p:pic>
      <p:pic>
        <p:nvPicPr>
          <p:cNvPr id="3" name="Picture Placeholder 2"/>
          <p:cNvPicPr>
            <a:picLocks noGrp="1" noChangeAspect="1"/>
          </p:cNvPicPr>
          <p:nvPr>
            <p:ph type="pic" sz="quarter" idx="126"/>
          </p:nvPr>
        </p:nvPicPr>
        <p:blipFill>
          <a:blip r:embed="rId3"/>
          <a:srcRect l="19731" r="19731"/>
          <a:stretch>
            <a:fillRect/>
          </a:stretch>
        </p:blipFill>
        <p:spPr/>
      </p:pic>
      <p:sp>
        <p:nvSpPr>
          <p:cNvPr id="258" name="Picture Placeholder 257"/>
          <p:cNvSpPr>
            <a:spLocks noGrp="1"/>
          </p:cNvSpPr>
          <p:nvPr>
            <p:ph type="pic" sz="quarter" idx="127"/>
          </p:nvPr>
        </p:nvSpPr>
        <p:spPr/>
      </p:sp>
      <p:sp>
        <p:nvSpPr>
          <p:cNvPr id="259" name="Picture Placeholder 258"/>
          <p:cNvSpPr>
            <a:spLocks noGrp="1"/>
          </p:cNvSpPr>
          <p:nvPr>
            <p:ph type="pic" sz="quarter" idx="128"/>
          </p:nvPr>
        </p:nvSpPr>
        <p:spPr/>
      </p:sp>
      <p:sp>
        <p:nvSpPr>
          <p:cNvPr id="260" name="Picture Placeholder 259"/>
          <p:cNvSpPr>
            <a:spLocks noGrp="1"/>
          </p:cNvSpPr>
          <p:nvPr>
            <p:ph type="pic" sz="quarter" idx="129"/>
          </p:nvPr>
        </p:nvSpPr>
        <p:spPr/>
      </p:sp>
      <p:sp>
        <p:nvSpPr>
          <p:cNvPr id="261" name="Picture Placeholder 260"/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262" name="Picture Placeholder 261"/>
          <p:cNvSpPr>
            <a:spLocks noGrp="1"/>
          </p:cNvSpPr>
          <p:nvPr>
            <p:ph type="pic" sz="quarter" idx="131"/>
          </p:nvPr>
        </p:nvSpPr>
        <p:spPr/>
      </p:sp>
      <p:sp>
        <p:nvSpPr>
          <p:cNvPr id="263" name="Picture Placeholder 262"/>
          <p:cNvSpPr>
            <a:spLocks noGrp="1"/>
          </p:cNvSpPr>
          <p:nvPr>
            <p:ph type="pic" sz="quarter" idx="132"/>
          </p:nvPr>
        </p:nvSpPr>
        <p:spPr/>
      </p:sp>
      <p:sp>
        <p:nvSpPr>
          <p:cNvPr id="264" name="Picture Placeholder 263"/>
          <p:cNvSpPr>
            <a:spLocks noGrp="1"/>
          </p:cNvSpPr>
          <p:nvPr>
            <p:ph type="pic" sz="quarter" idx="133"/>
          </p:nvPr>
        </p:nvSpPr>
        <p:spPr/>
      </p:sp>
      <p:sp>
        <p:nvSpPr>
          <p:cNvPr id="265" name="Picture Placeholder 264"/>
          <p:cNvSpPr>
            <a:spLocks noGrp="1"/>
          </p:cNvSpPr>
          <p:nvPr>
            <p:ph type="pic" sz="quarter" idx="134"/>
          </p:nvPr>
        </p:nvSpPr>
        <p:spPr/>
      </p:sp>
      <p:sp>
        <p:nvSpPr>
          <p:cNvPr id="266" name="Picture Placeholder 265"/>
          <p:cNvSpPr>
            <a:spLocks noGrp="1"/>
          </p:cNvSpPr>
          <p:nvPr>
            <p:ph type="pic" sz="quarter" idx="135"/>
          </p:nvPr>
        </p:nvSpPr>
        <p:spPr>
          <a:xfrm>
            <a:off x="-7351776" y="24505919"/>
            <a:ext cx="3873534" cy="4198963"/>
          </a:xfrm>
        </p:spPr>
      </p:sp>
      <p:sp>
        <p:nvSpPr>
          <p:cNvPr id="243" name="Text Placeholder 242"/>
          <p:cNvSpPr>
            <a:spLocks noGrp="1"/>
          </p:cNvSpPr>
          <p:nvPr>
            <p:ph type="body" sz="quarter" idx="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5" name="Text Placeholder 244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7" name="Text Placeholder 246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8" name="Text Placeholder 247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9" name="Text Placeholder 248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0" name="Text Placeholder 249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1" name="Text Placeholder 250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2" name="Text Placeholder 251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3" name="Text Placeholder 252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" name="Text Placeholder 253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5" name="Text Placeholder 254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6" name="Text Placeholder 255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7" name="Text Placeholder 266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8" name="Text Placeholder 267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9" name="Text Placeholder 268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0" name="Text Placeholder 269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1" name="Text Placeholder 270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2" name="Text Placeholder 271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3" name="Text Placeholder 272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4" name="Text Placeholder 273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5" name="Text Placeholder 274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" name="Text Placeholder 275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7" name="Text Placeholder 276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8" name="Text Placeholder 277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9" name="Text Placeholder 278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0" name="Text Placeholder 279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" name="Content Placeholder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94" b="-48194"/>
          <a:stretch>
            <a:fillRect/>
          </a:stretch>
        </p:blipFill>
        <p:spPr bwMode="auto">
          <a:xfrm>
            <a:off x="2890078" y="7752027"/>
            <a:ext cx="4887674" cy="471434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5" name="Chart 54"/>
          <p:cNvGraphicFramePr/>
          <p:nvPr>
            <p:extLst>
              <p:ext uri="{D42A27DB-BD31-4B8C-83A1-F6EECF244321}">
                <p14:modId xmlns:p14="http://schemas.microsoft.com/office/powerpoint/2010/main" val="203314923"/>
              </p:ext>
            </p:extLst>
          </p:nvPr>
        </p:nvGraphicFramePr>
        <p:xfrm>
          <a:off x="1802659" y="16811510"/>
          <a:ext cx="6754228" cy="4075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7" name="Chart 56"/>
          <p:cNvGraphicFramePr/>
          <p:nvPr>
            <p:extLst>
              <p:ext uri="{D42A27DB-BD31-4B8C-83A1-F6EECF244321}">
                <p14:modId xmlns:p14="http://schemas.microsoft.com/office/powerpoint/2010/main" val="358086189"/>
              </p:ext>
            </p:extLst>
          </p:nvPr>
        </p:nvGraphicFramePr>
        <p:xfrm>
          <a:off x="2329146" y="22057029"/>
          <a:ext cx="5869057" cy="367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59" name="Content Placeholder 12"/>
          <p:cNvPicPr>
            <a:picLocks noChangeAspect="1"/>
          </p:cNvPicPr>
          <p:nvPr/>
        </p:nvPicPr>
        <p:blipFill>
          <a:blip r:embed="rId7"/>
          <a:srcRect l="-1874" r="-1874"/>
          <a:stretch>
            <a:fillRect/>
          </a:stretch>
        </p:blipFill>
        <p:spPr>
          <a:xfrm>
            <a:off x="12513795" y="7752028"/>
            <a:ext cx="6542556" cy="3728974"/>
          </a:xfrm>
          <a:prstGeom prst="rect">
            <a:avLst/>
          </a:prstGeom>
        </p:spPr>
      </p:pic>
      <p:pic>
        <p:nvPicPr>
          <p:cNvPr id="67" name="Picture Placeholder 66"/>
          <p:cNvPicPr>
            <a:picLocks noGrp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r="6626"/>
          <a:stretch>
            <a:fillRect/>
          </a:stretch>
        </p:blipFill>
        <p:spPr bwMode="auto">
          <a:xfrm>
            <a:off x="441325" y="979488"/>
            <a:ext cx="2152650" cy="2312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Picture 6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406" y="15578939"/>
            <a:ext cx="5096806" cy="3860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Picture 6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0204" y="1481198"/>
            <a:ext cx="3687202" cy="1231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088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sterPresentations.com-100CMx140CM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PosterPresentations.com-100CMx140CM</Template>
  <TotalTime>1484</TotalTime>
  <Words>540</Words>
  <Application>Microsoft Macintosh PowerPoint</Application>
  <PresentationFormat>Custom</PresentationFormat>
  <Paragraphs>115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PosterPresentations.com-100CMx140CM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dc:description>This template is the property of PosterPresentations.com. Call us if you need help with this poster template._x000d_
1-866-649-3004           _x000d_
 (c)PosterPresentations.com</dc:description>
  <cp:lastModifiedBy>Nick Fletcher</cp:lastModifiedBy>
  <cp:revision>66</cp:revision>
  <dcterms:created xsi:type="dcterms:W3CDTF">2012-02-10T00:21:22Z</dcterms:created>
  <dcterms:modified xsi:type="dcterms:W3CDTF">2013-08-18T16:26:59Z</dcterms:modified>
</cp:coreProperties>
</file>